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0"/>
  </p:notes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DM Serif Display" pitchFamily="2" charset="0"/>
      <p:regular r:id="rId37"/>
      <p:italic r:id="rId38"/>
    </p:embeddedFont>
    <p:embeddedFont>
      <p:font typeface="Garamond" panose="02020404030301010803" pitchFamily="18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jtu9gwOL6zpkvM7VWX4zlmQIqY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6CC9C1-16F4-421F-B24C-F5E2C9C7C64F}">
  <a:tblStyle styleId="{E76CC9C1-16F4-421F-B24C-F5E2C9C7C6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91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Hello everyone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Manali. Currently, I'm pursuing Data analytics with visualization at Ivy professional school.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our research project on the SQL module, we were asked to choose a problem with a real-life dataset, analyze it using SQL, and give a presentation on it.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have chosen to analyze a Zomato dataset for an eatery startup.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moving forward with the presentation let me give you a brief about SQL.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stands for Structured Query Language.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is a programming language used to communicate with and manipulate databases.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helps control information stored in databases, allowing users to retrieve the specific data they are looking for when they need it.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project, I have used SQL for data cleaning and analysis.</a:t>
            </a: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7" name="Google Shape;237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 prompt is used here for importing the file because this makes the process for importing quicker specially for a huge dataset like this.</a:t>
            </a:r>
            <a:endParaRPr/>
          </a:p>
        </p:txBody>
      </p:sp>
      <p:sp>
        <p:nvSpPr>
          <p:cNvPr id="239" name="Google Shape;239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1" name="Google Shape;251;p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most crucial section of the project.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section, I have created 7 questions, solved those questions using query, created charts for visualization of the query output, and included findings and solutions on the basis of visualization.</a:t>
            </a:r>
            <a:endParaRPr/>
          </a:p>
        </p:txBody>
      </p:sp>
      <p:sp>
        <p:nvSpPr>
          <p:cNvPr id="253" name="Google Shape;253;p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3" name="Google Shape;263;p1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91" name="Google Shape;291;p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target the market gap </a:t>
            </a:r>
            <a:endParaRPr/>
          </a:p>
        </p:txBody>
      </p:sp>
      <p:sp>
        <p:nvSpPr>
          <p:cNvPr id="293" name="Google Shape;293;p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content of the project includes</a:t>
            </a:r>
            <a:endParaRPr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39" name="Google Shape;439;p2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2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end I have made some recommendations based on the analysis solutions.</a:t>
            </a:r>
            <a:endParaRPr/>
          </a:p>
        </p:txBody>
      </p:sp>
      <p:sp>
        <p:nvSpPr>
          <p:cNvPr id="441" name="Google Shape;441;p2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introduction part I have given a brief about the case study.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objective part, I have included the problems that can be faced by an eatery startup serving north Indian cuisine in the central region of India and a brief about the solution.</a:t>
            </a:r>
            <a:endParaRPr/>
          </a:p>
        </p:txBody>
      </p:sp>
      <p:sp>
        <p:nvSpPr>
          <p:cNvPr id="139" name="Google Shape;139;p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7" name="Google Shape;147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section, I have given information about the datasets that are collected and created for the analysis.</a:t>
            </a:r>
            <a:endParaRPr/>
          </a:p>
        </p:txBody>
      </p:sp>
      <p:sp>
        <p:nvSpPr>
          <p:cNvPr id="173" name="Google Shape;173;p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9551 rows and 21 columns.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this is a huge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In the data cleaning section this dataset will be cleaned by using country_codename and city_region files.</a:t>
            </a:r>
            <a:endParaRPr/>
          </a:p>
        </p:txBody>
      </p:sp>
      <p:sp>
        <p:nvSpPr>
          <p:cNvPr id="184" name="Google Shape;184;p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zomato dataset includes information of restaurants from various countries and various cuisines.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is why the dataset is huge.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the analysis will be done using Zomato_dataset to optimize the process data cleaning has been done on this dataset by Remove irrelevant data.</a:t>
            </a:r>
            <a:endParaRPr/>
          </a:p>
        </p:txBody>
      </p:sp>
      <p:sp>
        <p:nvSpPr>
          <p:cNvPr id="203" name="Google Shape;203;p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section, I have included the data cleaning process using Excel function and query.</a:t>
            </a:r>
            <a:endParaRPr/>
          </a:p>
        </p:txBody>
      </p:sp>
      <p:sp>
        <p:nvSpPr>
          <p:cNvPr id="226" name="Google Shape;226;p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D0FE-4FD8-7BD9-A599-A2A22BBC0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5B2CF-B723-C367-5E63-4D97CDE78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FC62-30E6-C511-8F00-1703A560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42FFA-F054-B95C-D2B4-3B4765FF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12D07-FC27-93BA-DFE4-2F275B06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31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7DB4-430E-A4AB-92CB-20E093D4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5FE0E-8B2B-1E29-2340-9A51DBBD6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134BC-F088-01F9-57F7-6CBD8AA1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4096C-6831-72FE-9C35-14E614D6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5DF8C-4392-AB1F-5C42-41CD810D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4D41E6-8CED-8F1D-DC0B-09C38C131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B9853-B9C2-BB7D-1F78-89FDFC452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88346-DE74-C8F5-4790-859609B52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0A8F-5A8E-B7E2-1C2E-1D30B8A87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4DCF9-B2FD-7C46-2094-DD311A1E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70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3517492"/>
            <a:ext cx="13716000" cy="179699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7C712-D7B3-426C-B592-8AF6278F5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96622" y="392099"/>
            <a:ext cx="1179783" cy="9685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6C23C-7648-4E80-BFBB-ECA69878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1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3517492"/>
            <a:ext cx="13716000" cy="179699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7C712-D7B3-426C-B592-8AF6278F5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96622" y="392099"/>
            <a:ext cx="1179783" cy="9685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6C23C-7648-4E80-BFBB-ECA69878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9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3517492"/>
            <a:ext cx="13716000" cy="179699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7C712-D7B3-426C-B592-8AF6278F5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96622" y="392099"/>
            <a:ext cx="1179783" cy="9685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6C23C-7648-4E80-BFBB-ECA69878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1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307F-0087-4952-6F72-A498B57F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87AA4-BF53-DAE3-2ACD-EE60E5138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8F321-CCF4-CB7B-E4C1-F6E82B3B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C8BDF-2F03-6866-BBFE-A4069C33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0F20D-95AD-2A3E-4655-BE14689D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5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DDF2-155B-BCEF-D38B-8F540784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40AD-FCF3-A2B3-FB2A-504CBD719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792D1-38D0-5400-E7A9-3156D3042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D525C-755D-C9DB-D0B1-E5543B45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2C678-360F-1460-5021-C3597E81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6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C472-EE45-AF1B-74C7-D33724CA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D4360-1ECC-D727-760F-972D619CE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0D972-F6D4-35D6-DDFC-0DEB30C31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EFDD6-BDB1-EA7B-D421-4F3D31B6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82B4E-81C0-BC7C-0BB6-63F12F5E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01688-0523-DD3B-7E51-8E5DE950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4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5ABC-6532-7CC7-2097-AC84BB67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1F684-83AC-FD76-871C-440959B38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F441A-E532-3A66-BA81-55064EBEB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C7204-00AD-E624-6178-AE2575842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77D78-1CF0-90D5-8B23-2F413E5DB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47193-809D-8A3D-24CF-0067575A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F60D4-3252-4036-DE6B-63D9BC1BF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4FF43-A888-2D6E-4200-79207F57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1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428D-E654-AEA4-3BC8-C53A58C4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A6C3B-01ED-93B5-8D5A-FD4F2D2C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BEC40-452D-FBEF-B8EF-01F85519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360C1-5B8D-8B44-3359-78730450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AE97CE-1962-4E62-9B9E-BFA0B822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8DBDC-29E9-C9AB-4DF0-EE229853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4B6CE-464B-1637-BB0B-B0A8FA00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1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E7FC-3B31-B950-5D56-034A1DCD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0E18-A951-5EAA-1374-6C195110E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D19D1-5E09-6324-FE96-444857438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C8DBD-3C72-51AE-3C15-32CA20CE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0BA4-19D7-16A3-D031-620CA2A8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108C4-BD00-2CC1-A76C-63A4D85F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1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E061-A673-2CEE-FF8F-30C1F2A8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E87DD-BA80-9A67-00E3-A836A3C10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4B6B8-21B7-C31C-1FB2-E15501516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083DA-F74C-156F-8F94-C58AF353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23BBF-EF3F-688C-A9B4-8AB05897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DB3A6-C18A-D7C6-5817-A06C0B7E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53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BA922-8D45-130F-B295-473DC9C8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AD19C-F6FD-E6C2-1615-C0C757E84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ADCAE-3A77-BC99-E40F-B1139178E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37964-045A-53B6-EA49-166D45B3F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0F538-FDA4-6187-BCD2-8F700E55F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673" r:id="rId13"/>
    <p:sldLayoutId id="2147483764" r:id="rId14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DUF2isFWsqVSYhbaACYtbgcLi_YjDqpE3GLQIVgkKQg/edit#gid=69851113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DE22-277C-43AF-9D54-E08606947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241" y="3265713"/>
            <a:ext cx="14187749" cy="2971800"/>
          </a:xfrm>
        </p:spPr>
        <p:txBody>
          <a:bodyPr spcFirstLastPara="1" vert="horz" wrap="square" lIns="137160" tIns="68580" rIns="137160" bIns="68580" rtlCol="0" anchor="ctr" anchorCtr="0">
            <a:normAutofit/>
          </a:bodyPr>
          <a:lstStyle/>
          <a:p>
            <a:pPr algn="ctr"/>
            <a:r>
              <a:rPr lang="en-US" sz="9600" kern="1200" dirty="0">
                <a:solidFill>
                  <a:srgbClr val="000000"/>
                </a:solidFill>
                <a:latin typeface="DM Serif Display"/>
                <a:ea typeface="+mj-ea"/>
                <a:cs typeface="+mj-cs"/>
                <a:sym typeface="DM Serif Display"/>
              </a:rPr>
              <a:t>SQL Research Project</a:t>
            </a:r>
            <a:endParaRPr lang="en-US" sz="6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6CD55-4435-45C1-81E1-7C299BD48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5222" y="8365395"/>
            <a:ext cx="8001676" cy="1921605"/>
          </a:xfrm>
        </p:spPr>
        <p:txBody>
          <a:bodyPr spcFirstLastPara="1" vert="horz" wrap="square" lIns="137160" tIns="68580" rIns="137160" bIns="68580" rtlCol="0" anchor="t" anchorCtr="0">
            <a:normAutofit/>
          </a:bodyPr>
          <a:lstStyle/>
          <a:p>
            <a:pPr algn="ctr"/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/>
            <a:endParaRPr lang="en-US" sz="1800" dirty="0"/>
          </a:p>
          <a:p>
            <a:pPr algn="ctr"/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sz="1400" i="1" kern="1200" dirty="0">
                <a:solidFill>
                  <a:schemeClr val="tx1"/>
                </a:solidFill>
                <a:latin typeface="DM Serif Display" pitchFamily="2" charset="0"/>
              </a:rPr>
              <a:t>Top Ranked Data Science &amp; Analytics Education Provider since 2007</a:t>
            </a:r>
          </a:p>
          <a:p>
            <a:pPr algn="ctr"/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Google Shape;110;p1">
            <a:extLst>
              <a:ext uri="{FF2B5EF4-FFF2-40B4-BE49-F238E27FC236}">
                <a16:creationId xmlns:a16="http://schemas.microsoft.com/office/drawing/2014/main" id="{C21C2678-A61F-208A-364D-A199F3D10BD2}"/>
              </a:ext>
            </a:extLst>
          </p:cNvPr>
          <p:cNvSpPr txBox="1"/>
          <p:nvPr/>
        </p:nvSpPr>
        <p:spPr>
          <a:xfrm>
            <a:off x="8016722" y="7715774"/>
            <a:ext cx="3238500" cy="122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u="none" strike="noStrike" cap="none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Presented By</a:t>
            </a:r>
            <a:r>
              <a:rPr lang="en-US" sz="2499" b="0" i="0" u="none" strike="noStrike" cap="none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</a:p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Manali Debnath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67267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B29B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270" y="2529868"/>
            <a:ext cx="4027167" cy="522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92224">
            <a:off x="3463556" y="4101349"/>
            <a:ext cx="3194444" cy="3200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21758" y="4927886"/>
            <a:ext cx="2445113" cy="43122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 txBox="1"/>
          <p:nvPr/>
        </p:nvSpPr>
        <p:spPr>
          <a:xfrm>
            <a:off x="10426236" y="4181970"/>
            <a:ext cx="6833064" cy="151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Data Cleaning</a:t>
            </a:r>
            <a:endParaRPr/>
          </a:p>
        </p:txBody>
      </p:sp>
      <p:sp>
        <p:nvSpPr>
          <p:cNvPr id="233" name="Google Shape;233;p9"/>
          <p:cNvSpPr txBox="1"/>
          <p:nvPr/>
        </p:nvSpPr>
        <p:spPr>
          <a:xfrm>
            <a:off x="10703603" y="5814175"/>
            <a:ext cx="6555697" cy="65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with Excel Function and Query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543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p10"/>
          <p:cNvGraphicFramePr/>
          <p:nvPr/>
        </p:nvGraphicFramePr>
        <p:xfrm>
          <a:off x="1080480" y="3672958"/>
          <a:ext cx="16127050" cy="6090716"/>
        </p:xfrm>
        <a:graphic>
          <a:graphicData uri="http://schemas.openxmlformats.org/drawingml/2006/table">
            <a:tbl>
              <a:tblPr>
                <a:noFill/>
                <a:tableStyleId>{E76CC9C1-16F4-421F-B24C-F5E2C9C7C64F}</a:tableStyleId>
              </a:tblPr>
              <a:tblGrid>
                <a:gridCol w="28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1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Column Name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Motive for Cleaning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Query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9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Country_code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The column contains various country codes. For the analysis only country code of '</a:t>
                      </a: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India</a:t>
                      </a: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' is needed. 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3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City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The column contains the names of all the cities from all the regions of India. For the analysis only '</a:t>
                      </a: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Central</a:t>
                      </a: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' region cities are needed.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Cuisines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The column contains all the cuisines. For the analysis only the rows containing '</a:t>
                      </a: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North Indian</a:t>
                      </a: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' cuisines are needed. 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43" name="Google Shape;24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61909" y="4706539"/>
            <a:ext cx="4590780" cy="166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0"/>
          <p:cNvPicPr preferRelativeResize="0"/>
          <p:nvPr/>
        </p:nvPicPr>
        <p:blipFill rotWithShape="1">
          <a:blip r:embed="rId4">
            <a:alphaModFix/>
          </a:blip>
          <a:srcRect r="2618"/>
          <a:stretch/>
        </p:blipFill>
        <p:spPr>
          <a:xfrm>
            <a:off x="12461909" y="6538997"/>
            <a:ext cx="4590780" cy="149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5">
            <a:alphaModFix/>
          </a:blip>
          <a:srcRect r="24231"/>
          <a:stretch/>
        </p:blipFill>
        <p:spPr>
          <a:xfrm>
            <a:off x="12461909" y="8552638"/>
            <a:ext cx="4590780" cy="58484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0"/>
          <p:cNvSpPr txBox="1"/>
          <p:nvPr/>
        </p:nvSpPr>
        <p:spPr>
          <a:xfrm>
            <a:off x="1028700" y="952500"/>
            <a:ext cx="50800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Zomato_dataset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Cleaning</a:t>
            </a:r>
            <a:endParaRPr dirty="0"/>
          </a:p>
        </p:txBody>
      </p:sp>
      <p:sp>
        <p:nvSpPr>
          <p:cNvPr id="247" name="Google Shape;247;p10"/>
          <p:cNvSpPr txBox="1"/>
          <p:nvPr/>
        </p:nvSpPr>
        <p:spPr>
          <a:xfrm>
            <a:off x="1028700" y="2231721"/>
            <a:ext cx="13797284" cy="1108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2" marR="0" lvl="1" indent="-226696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Using the find and replace function in the CSV file, all the "spaces" in the column names have been replaced with "underscores". </a:t>
            </a:r>
            <a:endParaRPr/>
          </a:p>
          <a:p>
            <a:pPr marL="453392" marR="0" lvl="1" indent="-226696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CSV file is then sent to the pre-created database of MySQL server via CMD so that further cleaning can be done using Query.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384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2779733"/>
            <a:ext cx="4727535" cy="472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1"/>
          <p:cNvSpPr txBox="1"/>
          <p:nvPr/>
        </p:nvSpPr>
        <p:spPr>
          <a:xfrm>
            <a:off x="10668000" y="4293257"/>
            <a:ext cx="6657364" cy="151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Data Analysis</a:t>
            </a:r>
            <a:endParaRPr/>
          </a:p>
        </p:txBody>
      </p:sp>
      <p:sp>
        <p:nvSpPr>
          <p:cNvPr id="258" name="Google Shape;258;p11"/>
          <p:cNvSpPr txBox="1"/>
          <p:nvPr/>
        </p:nvSpPr>
        <p:spPr>
          <a:xfrm>
            <a:off x="11021428" y="5797048"/>
            <a:ext cx="6089673" cy="132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with Query and Insights with Visualization</a:t>
            </a:r>
            <a:endParaRPr/>
          </a:p>
        </p:txBody>
      </p:sp>
      <p:pic>
        <p:nvPicPr>
          <p:cNvPr id="259" name="Google Shape;25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522302" y="4444602"/>
            <a:ext cx="2445113" cy="431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265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2"/>
          <p:cNvPicPr preferRelativeResize="0"/>
          <p:nvPr/>
        </p:nvPicPr>
        <p:blipFill rotWithShape="1">
          <a:blip r:embed="rId3">
            <a:alphaModFix/>
          </a:blip>
          <a:srcRect l="943" t="854" r="942"/>
          <a:stretch/>
        </p:blipFill>
        <p:spPr>
          <a:xfrm>
            <a:off x="11391711" y="6159375"/>
            <a:ext cx="2856956" cy="30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2"/>
          <p:cNvPicPr preferRelativeResize="0"/>
          <p:nvPr/>
        </p:nvPicPr>
        <p:blipFill rotWithShape="1">
          <a:blip r:embed="rId4">
            <a:alphaModFix/>
          </a:blip>
          <a:srcRect b="6"/>
          <a:stretch/>
        </p:blipFill>
        <p:spPr>
          <a:xfrm>
            <a:off x="0" y="2329339"/>
            <a:ext cx="7193280" cy="562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2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 rot="5483771">
            <a:off x="8422194" y="768097"/>
            <a:ext cx="803865" cy="292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24126" y="6392863"/>
            <a:ext cx="1553090" cy="15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2"/>
          <p:cNvPicPr preferRelativeResize="0"/>
          <p:nvPr/>
        </p:nvPicPr>
        <p:blipFill rotWithShape="1">
          <a:blip r:embed="rId7">
            <a:alphaModFix/>
          </a:blip>
          <a:srcRect r="8073"/>
          <a:stretch/>
        </p:blipFill>
        <p:spPr>
          <a:xfrm>
            <a:off x="10563225" y="1794510"/>
            <a:ext cx="6696075" cy="132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2"/>
          <p:cNvSpPr txBox="1"/>
          <p:nvPr/>
        </p:nvSpPr>
        <p:spPr>
          <a:xfrm>
            <a:off x="9353333" y="2001387"/>
            <a:ext cx="1356277" cy="38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Query</a:t>
            </a:r>
            <a:endParaRPr/>
          </a:p>
        </p:txBody>
      </p:sp>
      <p:sp>
        <p:nvSpPr>
          <p:cNvPr id="274" name="Google Shape;274;p12"/>
          <p:cNvSpPr txBox="1"/>
          <p:nvPr/>
        </p:nvSpPr>
        <p:spPr>
          <a:xfrm>
            <a:off x="2047034" y="5226352"/>
            <a:ext cx="3579791" cy="130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Which cities have the most number of eateries?</a:t>
            </a:r>
            <a:endParaRPr/>
          </a:p>
        </p:txBody>
      </p:sp>
      <p:sp>
        <p:nvSpPr>
          <p:cNvPr id="275" name="Google Shape;275;p12"/>
          <p:cNvSpPr txBox="1"/>
          <p:nvPr/>
        </p:nvSpPr>
        <p:spPr>
          <a:xfrm>
            <a:off x="7920219" y="6971646"/>
            <a:ext cx="3360904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B87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/>
          <p:nvPr/>
        </p:nvSpPr>
        <p:spPr>
          <a:xfrm>
            <a:off x="8324850" y="0"/>
            <a:ext cx="9938385" cy="10287000"/>
          </a:xfrm>
          <a:prstGeom prst="rect">
            <a:avLst/>
          </a:prstGeom>
          <a:solidFill>
            <a:srgbClr val="3D7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13"/>
          <p:cNvPicPr preferRelativeResize="0"/>
          <p:nvPr/>
        </p:nvPicPr>
        <p:blipFill rotWithShape="1">
          <a:blip r:embed="rId3">
            <a:alphaModFix/>
          </a:blip>
          <a:srcRect l="398" r="577"/>
          <a:stretch/>
        </p:blipFill>
        <p:spPr>
          <a:xfrm>
            <a:off x="8803628" y="2468404"/>
            <a:ext cx="8980829" cy="53501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13"/>
          <p:cNvGrpSpPr/>
          <p:nvPr/>
        </p:nvGrpSpPr>
        <p:grpSpPr>
          <a:xfrm>
            <a:off x="1028700" y="2559844"/>
            <a:ext cx="6467489" cy="2536674"/>
            <a:chOff x="0" y="-38100"/>
            <a:chExt cx="8623318" cy="3382232"/>
          </a:xfrm>
        </p:grpSpPr>
        <p:sp>
          <p:nvSpPr>
            <p:cNvPr id="283" name="Google Shape;283;p13"/>
            <p:cNvSpPr txBox="1"/>
            <p:nvPr/>
          </p:nvSpPr>
          <p:spPr>
            <a:xfrm>
              <a:off x="0" y="878004"/>
              <a:ext cx="8623318" cy="2466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96569" marR="0" lvl="1" indent="-248284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Char char="•"/>
              </a:pPr>
              <a:r>
                <a:rPr lang="en-US" sz="2299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In New Delhi and Noida, there are more eateries. So, there is fierce competition in these cities.</a:t>
              </a:r>
              <a:endParaRPr/>
            </a:p>
            <a:p>
              <a:pPr marL="496569" marR="0" lvl="1" indent="-248284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Char char="•"/>
              </a:pPr>
              <a:r>
                <a:rPr lang="en-US" sz="2299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Agra, Allahabad, Varanasi, Dehradun, Ghaziabad, Kanpur, Indore, Lucknow, and Bhopal have fewer eateries. So, there is less competition in these cities.</a:t>
              </a:r>
              <a:endParaRPr/>
            </a:p>
          </p:txBody>
        </p:sp>
        <p:sp>
          <p:nvSpPr>
            <p:cNvPr id="284" name="Google Shape;284;p13"/>
            <p:cNvSpPr txBox="1"/>
            <p:nvPr/>
          </p:nvSpPr>
          <p:spPr>
            <a:xfrm>
              <a:off x="0" y="-38100"/>
              <a:ext cx="8623318" cy="63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Findings</a:t>
              </a:r>
              <a:endParaRPr/>
            </a:p>
          </p:txBody>
        </p:sp>
      </p:grpSp>
      <p:grpSp>
        <p:nvGrpSpPr>
          <p:cNvPr id="285" name="Google Shape;285;p13"/>
          <p:cNvGrpSpPr/>
          <p:nvPr/>
        </p:nvGrpSpPr>
        <p:grpSpPr>
          <a:xfrm>
            <a:off x="1028700" y="6147501"/>
            <a:ext cx="6467489" cy="1422249"/>
            <a:chOff x="0" y="-38100"/>
            <a:chExt cx="8623318" cy="1896332"/>
          </a:xfrm>
        </p:grpSpPr>
        <p:sp>
          <p:nvSpPr>
            <p:cNvPr id="286" name="Google Shape;286;p13"/>
            <p:cNvSpPr txBox="1"/>
            <p:nvPr/>
          </p:nvSpPr>
          <p:spPr>
            <a:xfrm>
              <a:off x="0" y="878004"/>
              <a:ext cx="8623318" cy="98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96571" marR="0" lvl="1" indent="-248284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Char char="•"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eatery startup should concentrate on opening in cities with less competition.</a:t>
              </a:r>
              <a:endParaRPr/>
            </a:p>
          </p:txBody>
        </p:sp>
        <p:sp>
          <p:nvSpPr>
            <p:cNvPr id="287" name="Google Shape;287;p13"/>
            <p:cNvSpPr txBox="1"/>
            <p:nvPr/>
          </p:nvSpPr>
          <p:spPr>
            <a:xfrm>
              <a:off x="0" y="-38100"/>
              <a:ext cx="8623318" cy="63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Solution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8917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4"/>
          <p:cNvPicPr preferRelativeResize="0"/>
          <p:nvPr/>
        </p:nvPicPr>
        <p:blipFill rotWithShape="1">
          <a:blip r:embed="rId3">
            <a:alphaModFix/>
          </a:blip>
          <a:srcRect b="6"/>
          <a:stretch/>
        </p:blipFill>
        <p:spPr>
          <a:xfrm>
            <a:off x="0" y="2329339"/>
            <a:ext cx="7193280" cy="562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4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 rot="5483771">
            <a:off x="8422055" y="768166"/>
            <a:ext cx="803814" cy="29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4"/>
          <p:cNvPicPr preferRelativeResize="0"/>
          <p:nvPr/>
        </p:nvPicPr>
        <p:blipFill rotWithShape="1">
          <a:blip r:embed="rId5">
            <a:alphaModFix/>
          </a:blip>
          <a:srcRect t="1776" b="1775"/>
          <a:stretch/>
        </p:blipFill>
        <p:spPr>
          <a:xfrm>
            <a:off x="10563240" y="1794610"/>
            <a:ext cx="6696060" cy="142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23960" y="6393180"/>
            <a:ext cx="1553090" cy="15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7">
            <a:alphaModFix/>
          </a:blip>
          <a:srcRect l="2237" r="2237"/>
          <a:stretch/>
        </p:blipFill>
        <p:spPr>
          <a:xfrm>
            <a:off x="11391900" y="6159818"/>
            <a:ext cx="2859416" cy="269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4"/>
          <p:cNvSpPr txBox="1"/>
          <p:nvPr/>
        </p:nvSpPr>
        <p:spPr>
          <a:xfrm>
            <a:off x="1829573" y="5105400"/>
            <a:ext cx="3916268" cy="164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Which low-competition cities have the most eateries with aggregated ratings more than 4?</a:t>
            </a:r>
            <a:endParaRPr/>
          </a:p>
        </p:txBody>
      </p:sp>
      <p:sp>
        <p:nvSpPr>
          <p:cNvPr id="302" name="Google Shape;302;p14"/>
          <p:cNvSpPr txBox="1"/>
          <p:nvPr/>
        </p:nvSpPr>
        <p:spPr>
          <a:xfrm>
            <a:off x="9337047" y="2005372"/>
            <a:ext cx="1356277" cy="38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Query</a:t>
            </a: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7920053" y="6971964"/>
            <a:ext cx="3360904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543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/>
          <p:nvPr/>
        </p:nvSpPr>
        <p:spPr>
          <a:xfrm>
            <a:off x="8324850" y="0"/>
            <a:ext cx="9938385" cy="10287000"/>
          </a:xfrm>
          <a:prstGeom prst="rect">
            <a:avLst/>
          </a:prstGeom>
          <a:solidFill>
            <a:srgbClr val="BB89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15"/>
          <p:cNvPicPr preferRelativeResize="0"/>
          <p:nvPr/>
        </p:nvPicPr>
        <p:blipFill rotWithShape="1">
          <a:blip r:embed="rId3">
            <a:alphaModFix/>
          </a:blip>
          <a:srcRect b="1784"/>
          <a:stretch/>
        </p:blipFill>
        <p:spPr>
          <a:xfrm>
            <a:off x="8803481" y="2468404"/>
            <a:ext cx="8981122" cy="53501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15"/>
          <p:cNvGrpSpPr/>
          <p:nvPr/>
        </p:nvGrpSpPr>
        <p:grpSpPr>
          <a:xfrm>
            <a:off x="1028700" y="2587943"/>
            <a:ext cx="6467489" cy="2536674"/>
            <a:chOff x="0" y="-38100"/>
            <a:chExt cx="8623318" cy="3382232"/>
          </a:xfrm>
        </p:grpSpPr>
        <p:sp>
          <p:nvSpPr>
            <p:cNvPr id="311" name="Google Shape;311;p15"/>
            <p:cNvSpPr txBox="1"/>
            <p:nvPr/>
          </p:nvSpPr>
          <p:spPr>
            <a:xfrm>
              <a:off x="0" y="878004"/>
              <a:ext cx="8623318" cy="2466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96571" marR="0" lvl="1" indent="-248284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Char char="•"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There are no eateries in Allahabad, Varanasi, or Ghaziabad with high aggregate ratings.</a:t>
              </a:r>
              <a:endParaRPr/>
            </a:p>
            <a:p>
              <a:pPr marL="496571" marR="0" lvl="1" indent="-248284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Char char="•"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number of eateries with high aggregate ratings is about the same in the other six low-competition cities.</a:t>
              </a:r>
              <a:endParaRPr/>
            </a:p>
          </p:txBody>
        </p:sp>
        <p:sp>
          <p:nvSpPr>
            <p:cNvPr id="312" name="Google Shape;312;p15"/>
            <p:cNvSpPr txBox="1"/>
            <p:nvPr/>
          </p:nvSpPr>
          <p:spPr>
            <a:xfrm>
              <a:off x="0" y="-38100"/>
              <a:ext cx="8623318" cy="63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Findings</a:t>
              </a:r>
              <a:endParaRPr/>
            </a:p>
          </p:txBody>
        </p:sp>
      </p:grpSp>
      <p:grpSp>
        <p:nvGrpSpPr>
          <p:cNvPr id="313" name="Google Shape;313;p15"/>
          <p:cNvGrpSpPr/>
          <p:nvPr/>
        </p:nvGrpSpPr>
        <p:grpSpPr>
          <a:xfrm>
            <a:off x="1028700" y="5867641"/>
            <a:ext cx="6467489" cy="1793724"/>
            <a:chOff x="0" y="-38100"/>
            <a:chExt cx="8623318" cy="2391632"/>
          </a:xfrm>
        </p:grpSpPr>
        <p:sp>
          <p:nvSpPr>
            <p:cNvPr id="314" name="Google Shape;314;p15"/>
            <p:cNvSpPr txBox="1"/>
            <p:nvPr/>
          </p:nvSpPr>
          <p:spPr>
            <a:xfrm>
              <a:off x="0" y="878004"/>
              <a:ext cx="8623318" cy="1475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96571" marR="0" lvl="1" indent="-248284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Char char="•"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To fill the need for a high-quality eateries, the eatery startup should concentrate on opening in Allahabad, Varanasi, and Ghaziabad.</a:t>
              </a:r>
              <a:endParaRPr/>
            </a:p>
          </p:txBody>
        </p:sp>
        <p:sp>
          <p:nvSpPr>
            <p:cNvPr id="315" name="Google Shape;315;p15"/>
            <p:cNvSpPr txBox="1"/>
            <p:nvPr/>
          </p:nvSpPr>
          <p:spPr>
            <a:xfrm>
              <a:off x="0" y="-38100"/>
              <a:ext cx="8623318" cy="63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Solution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5A5C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29199"/>
            <a:ext cx="7193103" cy="562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6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 rot="5483771">
            <a:off x="8422055" y="768166"/>
            <a:ext cx="803814" cy="29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3960" y="6393180"/>
            <a:ext cx="1553090" cy="15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6"/>
          <p:cNvPicPr preferRelativeResize="0"/>
          <p:nvPr/>
        </p:nvPicPr>
        <p:blipFill rotWithShape="1">
          <a:blip r:embed="rId6">
            <a:alphaModFix/>
          </a:blip>
          <a:srcRect r="27846"/>
          <a:stretch/>
        </p:blipFill>
        <p:spPr>
          <a:xfrm>
            <a:off x="10459145" y="1794610"/>
            <a:ext cx="6800155" cy="160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34566" y="6518606"/>
            <a:ext cx="5049312" cy="130613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6"/>
          <p:cNvSpPr txBox="1"/>
          <p:nvPr/>
        </p:nvSpPr>
        <p:spPr>
          <a:xfrm>
            <a:off x="2027176" y="4688408"/>
            <a:ext cx="4021275" cy="288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the relationship between the Aggregate rating and the Average cost for two people at eateries in Allahabad, Varanasi, and Ghaziabad?</a:t>
            </a:r>
            <a:endParaRPr sz="2400" dirty="0"/>
          </a:p>
        </p:txBody>
      </p:sp>
      <p:sp>
        <p:nvSpPr>
          <p:cNvPr id="326" name="Google Shape;326;p16"/>
          <p:cNvSpPr txBox="1"/>
          <p:nvPr/>
        </p:nvSpPr>
        <p:spPr>
          <a:xfrm>
            <a:off x="9337047" y="2005372"/>
            <a:ext cx="1356277" cy="38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Query</a:t>
            </a:r>
            <a:endParaRPr/>
          </a:p>
        </p:txBody>
      </p:sp>
      <p:sp>
        <p:nvSpPr>
          <p:cNvPr id="327" name="Google Shape;327;p16"/>
          <p:cNvSpPr txBox="1"/>
          <p:nvPr/>
        </p:nvSpPr>
        <p:spPr>
          <a:xfrm>
            <a:off x="7920053" y="6971964"/>
            <a:ext cx="3360904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384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8324850" y="0"/>
            <a:ext cx="9938385" cy="10287000"/>
          </a:xfrm>
          <a:prstGeom prst="rect">
            <a:avLst/>
          </a:prstGeom>
          <a:solidFill>
            <a:srgbClr val="C164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17"/>
          <p:cNvPicPr preferRelativeResize="0"/>
          <p:nvPr/>
        </p:nvPicPr>
        <p:blipFill rotWithShape="1">
          <a:blip r:embed="rId3">
            <a:alphaModFix/>
          </a:blip>
          <a:srcRect b="1863"/>
          <a:stretch/>
        </p:blipFill>
        <p:spPr>
          <a:xfrm>
            <a:off x="8803481" y="2468404"/>
            <a:ext cx="8981122" cy="5350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17"/>
          <p:cNvGrpSpPr/>
          <p:nvPr/>
        </p:nvGrpSpPr>
        <p:grpSpPr>
          <a:xfrm>
            <a:off x="1028700" y="2587942"/>
            <a:ext cx="6467489" cy="2908149"/>
            <a:chOff x="0" y="-38100"/>
            <a:chExt cx="8623318" cy="3877532"/>
          </a:xfrm>
        </p:grpSpPr>
        <p:sp>
          <p:nvSpPr>
            <p:cNvPr id="335" name="Google Shape;335;p17"/>
            <p:cNvSpPr txBox="1"/>
            <p:nvPr/>
          </p:nvSpPr>
          <p:spPr>
            <a:xfrm>
              <a:off x="0" y="878004"/>
              <a:ext cx="8623318" cy="2961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96569" marR="0" lvl="1" indent="-248284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Char char="•"/>
              </a:pPr>
              <a:r>
                <a:rPr lang="en-US" sz="2299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Ghaziabad has the lowest average aggregate rating and the highest average cost for two people in eateries.</a:t>
              </a:r>
              <a:endParaRPr/>
            </a:p>
            <a:p>
              <a:pPr marL="496569" marR="0" lvl="1" indent="-248284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Char char="•"/>
              </a:pPr>
              <a:r>
                <a:rPr lang="en-US" sz="2299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Comparatively, Varanasi and Allahabad have higher average aggregate ratings and lower average cost for two people in eateries.</a:t>
              </a:r>
              <a:endParaRPr/>
            </a:p>
          </p:txBody>
        </p:sp>
        <p:sp>
          <p:nvSpPr>
            <p:cNvPr id="336" name="Google Shape;336;p17"/>
            <p:cNvSpPr txBox="1"/>
            <p:nvPr/>
          </p:nvSpPr>
          <p:spPr>
            <a:xfrm>
              <a:off x="0" y="-38100"/>
              <a:ext cx="8623318" cy="63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Findings</a:t>
              </a:r>
              <a:endParaRPr/>
            </a:p>
          </p:txBody>
        </p:sp>
      </p:grpSp>
      <p:grpSp>
        <p:nvGrpSpPr>
          <p:cNvPr id="337" name="Google Shape;337;p17"/>
          <p:cNvGrpSpPr/>
          <p:nvPr/>
        </p:nvGrpSpPr>
        <p:grpSpPr>
          <a:xfrm>
            <a:off x="1028700" y="5867641"/>
            <a:ext cx="6467489" cy="1793724"/>
            <a:chOff x="0" y="-38100"/>
            <a:chExt cx="8623318" cy="2391632"/>
          </a:xfrm>
        </p:grpSpPr>
        <p:sp>
          <p:nvSpPr>
            <p:cNvPr id="338" name="Google Shape;338;p17"/>
            <p:cNvSpPr txBox="1"/>
            <p:nvPr/>
          </p:nvSpPr>
          <p:spPr>
            <a:xfrm>
              <a:off x="0" y="878004"/>
              <a:ext cx="8623318" cy="1475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96569" marR="0" lvl="1" indent="-248284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Char char="•"/>
              </a:pPr>
              <a:r>
                <a:rPr lang="en-US" sz="2299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eatery startup should launch a budget-friendly outlet in Ghaziabad, and comparably pricey outlets in Varanasi and Allahabad.</a:t>
              </a:r>
              <a:endParaRPr/>
            </a:p>
          </p:txBody>
        </p:sp>
        <p:sp>
          <p:nvSpPr>
            <p:cNvPr id="339" name="Google Shape;339;p17"/>
            <p:cNvSpPr txBox="1"/>
            <p:nvPr/>
          </p:nvSpPr>
          <p:spPr>
            <a:xfrm>
              <a:off x="0" y="-38100"/>
              <a:ext cx="8623318" cy="63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Solution</a:t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265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8"/>
          <p:cNvPicPr preferRelativeResize="0"/>
          <p:nvPr/>
        </p:nvPicPr>
        <p:blipFill rotWithShape="1">
          <a:blip r:embed="rId3">
            <a:alphaModFix/>
          </a:blip>
          <a:srcRect b="6"/>
          <a:stretch/>
        </p:blipFill>
        <p:spPr>
          <a:xfrm>
            <a:off x="0" y="2329339"/>
            <a:ext cx="7193280" cy="562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8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 rot="5483771">
            <a:off x="8422194" y="768097"/>
            <a:ext cx="803865" cy="292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4126" y="6392863"/>
            <a:ext cx="1553090" cy="15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8"/>
          <p:cNvPicPr preferRelativeResize="0"/>
          <p:nvPr/>
        </p:nvPicPr>
        <p:blipFill rotWithShape="1">
          <a:blip r:embed="rId6">
            <a:alphaModFix/>
          </a:blip>
          <a:srcRect r="36707"/>
          <a:stretch/>
        </p:blipFill>
        <p:spPr>
          <a:xfrm>
            <a:off x="10377216" y="1794605"/>
            <a:ext cx="6882084" cy="191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73854" y="6518910"/>
            <a:ext cx="6685446" cy="130894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8"/>
          <p:cNvSpPr txBox="1"/>
          <p:nvPr/>
        </p:nvSpPr>
        <p:spPr>
          <a:xfrm>
            <a:off x="9353333" y="2001387"/>
            <a:ext cx="1356277" cy="38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Query</a:t>
            </a:r>
            <a:endParaRPr/>
          </a:p>
        </p:txBody>
      </p:sp>
      <p:sp>
        <p:nvSpPr>
          <p:cNvPr id="350" name="Google Shape;350;p18"/>
          <p:cNvSpPr txBox="1"/>
          <p:nvPr/>
        </p:nvSpPr>
        <p:spPr>
          <a:xfrm>
            <a:off x="1789485" y="5105400"/>
            <a:ext cx="3614311" cy="164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How many eateries have a price range of 1, 2, 3, or 4 in Allahabad, Varanasi, and Ghaziabad?</a:t>
            </a:r>
            <a:endParaRPr/>
          </a:p>
        </p:txBody>
      </p:sp>
      <p:sp>
        <p:nvSpPr>
          <p:cNvPr id="351" name="Google Shape;351;p18"/>
          <p:cNvSpPr txBox="1"/>
          <p:nvPr/>
        </p:nvSpPr>
        <p:spPr>
          <a:xfrm>
            <a:off x="7920219" y="6971646"/>
            <a:ext cx="3360904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t="38774" r="57142"/>
          <a:stretch/>
        </p:blipFill>
        <p:spPr>
          <a:xfrm>
            <a:off x="13361700" y="-9025"/>
            <a:ext cx="4998977" cy="565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52421"/>
          <a:stretch/>
        </p:blipFill>
        <p:spPr>
          <a:xfrm rot="-5400000">
            <a:off x="14551999" y="5031625"/>
            <a:ext cx="5659550" cy="195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 b="52743"/>
          <a:stretch/>
        </p:blipFill>
        <p:spPr>
          <a:xfrm>
            <a:off x="9144000" y="6930448"/>
            <a:ext cx="6525548" cy="33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5189" y="1566492"/>
            <a:ext cx="3325099" cy="361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6">
            <a:alphaModFix/>
          </a:blip>
          <a:srcRect l="41718" b="29602"/>
          <a:stretch/>
        </p:blipFill>
        <p:spPr>
          <a:xfrm>
            <a:off x="0" y="6736650"/>
            <a:ext cx="6119075" cy="3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7">
            <a:alphaModFix/>
          </a:blip>
          <a:srcRect l="50000"/>
          <a:stretch/>
        </p:blipFill>
        <p:spPr>
          <a:xfrm>
            <a:off x="5" y="3337500"/>
            <a:ext cx="1649227" cy="164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259300" y="1238877"/>
            <a:ext cx="907879" cy="90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9">
            <a:alphaModFix/>
          </a:blip>
          <a:srcRect r="318" b="185"/>
          <a:stretch/>
        </p:blipFill>
        <p:spPr>
          <a:xfrm>
            <a:off x="15189805" y="1601201"/>
            <a:ext cx="1274153" cy="8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0">
            <a:alphaModFix/>
          </a:blip>
          <a:srcRect r="239" b="706"/>
          <a:stretch/>
        </p:blipFill>
        <p:spPr>
          <a:xfrm>
            <a:off x="14279897" y="423492"/>
            <a:ext cx="1170318" cy="81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494429" y="2688852"/>
            <a:ext cx="1033382" cy="81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938447" y="3978890"/>
            <a:ext cx="1111963" cy="81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669553" y="1601201"/>
            <a:ext cx="798833" cy="56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059115" y="168989"/>
            <a:ext cx="952005" cy="95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187733" y="1956902"/>
            <a:ext cx="473700" cy="54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710057" y="3095746"/>
            <a:ext cx="959497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538809" y="6736638"/>
            <a:ext cx="1210381" cy="99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3153406" y="2879352"/>
            <a:ext cx="11981187" cy="2702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Zomato Data Analysis</a:t>
            </a:r>
            <a:endParaRPr dirty="0"/>
          </a:p>
        </p:txBody>
      </p:sp>
      <p:sp>
        <p:nvSpPr>
          <p:cNvPr id="109" name="Google Shape;109;p1"/>
          <p:cNvSpPr txBox="1"/>
          <p:nvPr/>
        </p:nvSpPr>
        <p:spPr>
          <a:xfrm>
            <a:off x="5823468" y="5952650"/>
            <a:ext cx="7032072" cy="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 b="1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For An Eatery Startup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B87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"/>
          <p:cNvSpPr/>
          <p:nvPr/>
        </p:nvSpPr>
        <p:spPr>
          <a:xfrm>
            <a:off x="8324865" y="0"/>
            <a:ext cx="9937966" cy="10287000"/>
          </a:xfrm>
          <a:prstGeom prst="rect">
            <a:avLst/>
          </a:prstGeom>
          <a:solidFill>
            <a:srgbClr val="3D7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7" name="Google Shape;357;p19"/>
          <p:cNvPicPr preferRelativeResize="0"/>
          <p:nvPr/>
        </p:nvPicPr>
        <p:blipFill rotWithShape="1">
          <a:blip r:embed="rId3">
            <a:alphaModFix/>
          </a:blip>
          <a:srcRect b="1792"/>
          <a:stretch/>
        </p:blipFill>
        <p:spPr>
          <a:xfrm>
            <a:off x="8803287" y="2468595"/>
            <a:ext cx="8981122" cy="5349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19"/>
          <p:cNvGrpSpPr/>
          <p:nvPr/>
        </p:nvGrpSpPr>
        <p:grpSpPr>
          <a:xfrm>
            <a:off x="1028700" y="2440020"/>
            <a:ext cx="6467489" cy="1793724"/>
            <a:chOff x="0" y="-38100"/>
            <a:chExt cx="8623318" cy="2391632"/>
          </a:xfrm>
        </p:grpSpPr>
        <p:sp>
          <p:nvSpPr>
            <p:cNvPr id="359" name="Google Shape;359;p19"/>
            <p:cNvSpPr txBox="1"/>
            <p:nvPr/>
          </p:nvSpPr>
          <p:spPr>
            <a:xfrm>
              <a:off x="0" y="878004"/>
              <a:ext cx="8623318" cy="1475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96569" marR="0" lvl="1" indent="-248284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Char char="•"/>
              </a:pPr>
              <a:r>
                <a:rPr lang="en-US" sz="2299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Allahabad has most of its eateries in Price Range 3.</a:t>
              </a:r>
              <a:endParaRPr/>
            </a:p>
            <a:p>
              <a:pPr marL="496569" marR="0" lvl="1" indent="-248284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Char char="•"/>
              </a:pPr>
              <a:r>
                <a:rPr lang="en-US" sz="2299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Varanasi has most of its eateries in Price Range 3. </a:t>
              </a:r>
              <a:endParaRPr/>
            </a:p>
            <a:p>
              <a:pPr marL="496569" marR="0" lvl="1" indent="-248284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Char char="•"/>
              </a:pPr>
              <a:r>
                <a:rPr lang="en-US" sz="2299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Ghaziabad has most of its eateries in Price Range 1.</a:t>
              </a:r>
              <a:endParaRPr/>
            </a:p>
          </p:txBody>
        </p:sp>
        <p:sp>
          <p:nvSpPr>
            <p:cNvPr id="360" name="Google Shape;360;p19"/>
            <p:cNvSpPr txBox="1"/>
            <p:nvPr/>
          </p:nvSpPr>
          <p:spPr>
            <a:xfrm>
              <a:off x="0" y="-38100"/>
              <a:ext cx="8623318" cy="63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Findings</a:t>
              </a:r>
              <a:endParaRPr/>
            </a:p>
          </p:txBody>
        </p:sp>
      </p:grpSp>
      <p:grpSp>
        <p:nvGrpSpPr>
          <p:cNvPr id="361" name="Google Shape;361;p19"/>
          <p:cNvGrpSpPr/>
          <p:nvPr/>
        </p:nvGrpSpPr>
        <p:grpSpPr>
          <a:xfrm>
            <a:off x="1028700" y="5716116"/>
            <a:ext cx="6467489" cy="2165199"/>
            <a:chOff x="0" y="-38100"/>
            <a:chExt cx="8623318" cy="2886932"/>
          </a:xfrm>
        </p:grpSpPr>
        <p:sp>
          <p:nvSpPr>
            <p:cNvPr id="362" name="Google Shape;362;p19"/>
            <p:cNvSpPr txBox="1"/>
            <p:nvPr/>
          </p:nvSpPr>
          <p:spPr>
            <a:xfrm>
              <a:off x="0" y="878004"/>
              <a:ext cx="8623318" cy="1970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96569" marR="0" lvl="1" indent="-248284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Char char="•"/>
              </a:pPr>
              <a:r>
                <a:rPr lang="en-US" sz="2299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Price Range of the eatery startup should be 3 in Allahabad and Varanasi. </a:t>
              </a:r>
              <a:endParaRPr/>
            </a:p>
            <a:p>
              <a:pPr marL="496569" marR="0" lvl="1" indent="-248284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Char char="•"/>
              </a:pPr>
              <a:r>
                <a:rPr lang="en-US" sz="2299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Price Range of the eatery  startup should be 1 in Ghaziabad. </a:t>
              </a:r>
              <a:endParaRPr/>
            </a:p>
          </p:txBody>
        </p:sp>
        <p:sp>
          <p:nvSpPr>
            <p:cNvPr id="363" name="Google Shape;363;p19"/>
            <p:cNvSpPr txBox="1"/>
            <p:nvPr/>
          </p:nvSpPr>
          <p:spPr>
            <a:xfrm>
              <a:off x="0" y="-38100"/>
              <a:ext cx="8623318" cy="634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Solutions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8917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0"/>
          <p:cNvPicPr preferRelativeResize="0"/>
          <p:nvPr/>
        </p:nvPicPr>
        <p:blipFill rotWithShape="1">
          <a:blip r:embed="rId3">
            <a:alphaModFix/>
          </a:blip>
          <a:srcRect b="6"/>
          <a:stretch/>
        </p:blipFill>
        <p:spPr>
          <a:xfrm>
            <a:off x="0" y="2329339"/>
            <a:ext cx="7193280" cy="562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0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 rot="5483771">
            <a:off x="8422055" y="768166"/>
            <a:ext cx="803814" cy="29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3960" y="6393180"/>
            <a:ext cx="1553090" cy="15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0"/>
          <p:cNvPicPr preferRelativeResize="0"/>
          <p:nvPr/>
        </p:nvPicPr>
        <p:blipFill rotWithShape="1">
          <a:blip r:embed="rId6">
            <a:alphaModFix/>
          </a:blip>
          <a:srcRect r="13143"/>
          <a:stretch/>
        </p:blipFill>
        <p:spPr>
          <a:xfrm>
            <a:off x="10459145" y="1654454"/>
            <a:ext cx="6797768" cy="203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34750" y="6518910"/>
            <a:ext cx="5193240" cy="1312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0"/>
          <p:cNvSpPr txBox="1"/>
          <p:nvPr/>
        </p:nvSpPr>
        <p:spPr>
          <a:xfrm>
            <a:off x="1909353" y="4744971"/>
            <a:ext cx="3869147" cy="276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How many eateries have an average cost for two people of </a:t>
            </a:r>
            <a:r>
              <a:rPr lang="en-US" sz="2300" b="1" dirty="0">
                <a:latin typeface="Garamond"/>
                <a:ea typeface="Garamond"/>
                <a:cs typeface="Garamond"/>
                <a:sym typeface="Garamond"/>
              </a:rPr>
              <a:t>less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than Rs. 500, between Rs. 500 and Rs. 1000, and more than Rs. 1000 in Allahabad, Varanasi, and Ghaziabad?</a:t>
            </a:r>
            <a:endParaRPr sz="2300" dirty="0"/>
          </a:p>
        </p:txBody>
      </p:sp>
      <p:sp>
        <p:nvSpPr>
          <p:cNvPr id="374" name="Google Shape;374;p20"/>
          <p:cNvSpPr txBox="1"/>
          <p:nvPr/>
        </p:nvSpPr>
        <p:spPr>
          <a:xfrm>
            <a:off x="9337047" y="2005372"/>
            <a:ext cx="1356277" cy="38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Query</a:t>
            </a:r>
            <a:endParaRPr/>
          </a:p>
        </p:txBody>
      </p:sp>
      <p:sp>
        <p:nvSpPr>
          <p:cNvPr id="375" name="Google Shape;375;p20"/>
          <p:cNvSpPr txBox="1"/>
          <p:nvPr/>
        </p:nvSpPr>
        <p:spPr>
          <a:xfrm>
            <a:off x="7920053" y="6971964"/>
            <a:ext cx="3360904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543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"/>
          <p:cNvSpPr/>
          <p:nvPr/>
        </p:nvSpPr>
        <p:spPr>
          <a:xfrm>
            <a:off x="8324850" y="0"/>
            <a:ext cx="9938385" cy="10287000"/>
          </a:xfrm>
          <a:prstGeom prst="rect">
            <a:avLst/>
          </a:prstGeom>
          <a:solidFill>
            <a:srgbClr val="BB89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21"/>
          <p:cNvPicPr preferRelativeResize="0"/>
          <p:nvPr/>
        </p:nvPicPr>
        <p:blipFill rotWithShape="1">
          <a:blip r:embed="rId3">
            <a:alphaModFix/>
          </a:blip>
          <a:srcRect b="1784"/>
          <a:stretch/>
        </p:blipFill>
        <p:spPr>
          <a:xfrm>
            <a:off x="8803481" y="2468404"/>
            <a:ext cx="8981122" cy="53501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21"/>
          <p:cNvGrpSpPr/>
          <p:nvPr/>
        </p:nvGrpSpPr>
        <p:grpSpPr>
          <a:xfrm>
            <a:off x="1028700" y="2269450"/>
            <a:ext cx="6467489" cy="3073974"/>
            <a:chOff x="0" y="-38100"/>
            <a:chExt cx="8623318" cy="4098632"/>
          </a:xfrm>
        </p:grpSpPr>
        <p:sp>
          <p:nvSpPr>
            <p:cNvPr id="383" name="Google Shape;383;p21"/>
            <p:cNvSpPr txBox="1"/>
            <p:nvPr/>
          </p:nvSpPr>
          <p:spPr>
            <a:xfrm>
              <a:off x="0" y="867117"/>
              <a:ext cx="8623318" cy="3193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3390" marR="0" lvl="1" indent="-226695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Very few eateries in Ghaziabad and Varanasi charge more than Rs. 1000 for two people, while there are none in Allahabad.</a:t>
              </a:r>
              <a:endParaRPr/>
            </a:p>
            <a:p>
              <a:pPr marL="453390" marR="0" lvl="1" indent="-226695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Allahabad and Varanasi have the most eateries which cost between Rs. 500 and Rs.1000 for two people.</a:t>
              </a:r>
              <a:endParaRPr/>
            </a:p>
            <a:p>
              <a:pPr marL="453390" marR="0" lvl="1" indent="-226695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Ghaziabad has the most eateries which cost between Rs. 500 and Rs.1000 and less than Rs. 500 for two people.</a:t>
              </a:r>
              <a:endParaRPr/>
            </a:p>
          </p:txBody>
        </p:sp>
        <p:sp>
          <p:nvSpPr>
            <p:cNvPr id="384" name="Google Shape;384;p21"/>
            <p:cNvSpPr txBox="1"/>
            <p:nvPr/>
          </p:nvSpPr>
          <p:spPr>
            <a:xfrm>
              <a:off x="0" y="-38100"/>
              <a:ext cx="8623318" cy="623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Findings</a:t>
              </a:r>
              <a:endParaRPr/>
            </a:p>
          </p:txBody>
        </p:sp>
      </p:grpSp>
      <p:grpSp>
        <p:nvGrpSpPr>
          <p:cNvPr id="385" name="Google Shape;385;p21"/>
          <p:cNvGrpSpPr/>
          <p:nvPr/>
        </p:nvGrpSpPr>
        <p:grpSpPr>
          <a:xfrm>
            <a:off x="1028700" y="5968581"/>
            <a:ext cx="6467489" cy="2020395"/>
            <a:chOff x="0" y="-28575"/>
            <a:chExt cx="8623318" cy="2693860"/>
          </a:xfrm>
        </p:grpSpPr>
        <p:sp>
          <p:nvSpPr>
            <p:cNvPr id="386" name="Google Shape;386;p21"/>
            <p:cNvSpPr txBox="1"/>
            <p:nvPr/>
          </p:nvSpPr>
          <p:spPr>
            <a:xfrm>
              <a:off x="0" y="843470"/>
              <a:ext cx="8623318" cy="1821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3390" marR="0" lvl="1" indent="-226695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eatery startup should have the price of its items between Rs. 500 and Rs. 1000 in Allahabad and Varanasi.</a:t>
              </a:r>
              <a:endParaRPr/>
            </a:p>
            <a:p>
              <a:pPr marL="453390" marR="0" lvl="1" indent="-226695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Char char="•"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In Ghaziabad, it should have the majority of items that are priced less than or equal to Rs. 500.</a:t>
              </a:r>
              <a:endParaRPr/>
            </a:p>
          </p:txBody>
        </p:sp>
        <p:sp>
          <p:nvSpPr>
            <p:cNvPr id="387" name="Google Shape;387;p21"/>
            <p:cNvSpPr txBox="1"/>
            <p:nvPr/>
          </p:nvSpPr>
          <p:spPr>
            <a:xfrm>
              <a:off x="0" y="-28575"/>
              <a:ext cx="8623318" cy="590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Solutions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5A5C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29199"/>
            <a:ext cx="7193103" cy="562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2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 rot="5483771">
            <a:off x="8422055" y="768166"/>
            <a:ext cx="803814" cy="29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3960" y="6393180"/>
            <a:ext cx="1553090" cy="15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2"/>
          <p:cNvPicPr preferRelativeResize="0"/>
          <p:nvPr/>
        </p:nvPicPr>
        <p:blipFill rotWithShape="1">
          <a:blip r:embed="rId6">
            <a:alphaModFix/>
          </a:blip>
          <a:srcRect r="874"/>
          <a:stretch/>
        </p:blipFill>
        <p:spPr>
          <a:xfrm>
            <a:off x="10459402" y="1654492"/>
            <a:ext cx="6800155" cy="2921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2"/>
          <p:cNvPicPr preferRelativeResize="0"/>
          <p:nvPr/>
        </p:nvPicPr>
        <p:blipFill rotWithShape="1">
          <a:blip r:embed="rId7">
            <a:alphaModFix/>
          </a:blip>
          <a:srcRect t="2000" b="5296"/>
          <a:stretch/>
        </p:blipFill>
        <p:spPr>
          <a:xfrm>
            <a:off x="11452762" y="6660377"/>
            <a:ext cx="4813436" cy="102258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2"/>
          <p:cNvSpPr txBox="1"/>
          <p:nvPr/>
        </p:nvSpPr>
        <p:spPr>
          <a:xfrm>
            <a:off x="1804144" y="4739238"/>
            <a:ext cx="4152156" cy="263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How do eateries with table booking or online delivery services compare in terms of pricing with eateries that do not offer these services in Allahabad, Varanasi, and Ghaziabad?</a:t>
            </a:r>
            <a:endParaRPr dirty="0"/>
          </a:p>
        </p:txBody>
      </p:sp>
      <p:sp>
        <p:nvSpPr>
          <p:cNvPr id="398" name="Google Shape;398;p22"/>
          <p:cNvSpPr txBox="1"/>
          <p:nvPr/>
        </p:nvSpPr>
        <p:spPr>
          <a:xfrm>
            <a:off x="9337047" y="2005372"/>
            <a:ext cx="1356277" cy="38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Query</a:t>
            </a:r>
            <a:endParaRPr/>
          </a:p>
        </p:txBody>
      </p:sp>
      <p:sp>
        <p:nvSpPr>
          <p:cNvPr id="399" name="Google Shape;399;p22"/>
          <p:cNvSpPr txBox="1"/>
          <p:nvPr/>
        </p:nvSpPr>
        <p:spPr>
          <a:xfrm>
            <a:off x="7920053" y="6971964"/>
            <a:ext cx="3360904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384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"/>
          <p:cNvSpPr/>
          <p:nvPr/>
        </p:nvSpPr>
        <p:spPr>
          <a:xfrm>
            <a:off x="8324850" y="0"/>
            <a:ext cx="9938385" cy="10287000"/>
          </a:xfrm>
          <a:prstGeom prst="rect">
            <a:avLst/>
          </a:prstGeom>
          <a:solidFill>
            <a:srgbClr val="C164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5" name="Google Shape;405;p23"/>
          <p:cNvPicPr preferRelativeResize="0"/>
          <p:nvPr/>
        </p:nvPicPr>
        <p:blipFill rotWithShape="1">
          <a:blip r:embed="rId3">
            <a:alphaModFix/>
          </a:blip>
          <a:srcRect b="1863"/>
          <a:stretch/>
        </p:blipFill>
        <p:spPr>
          <a:xfrm>
            <a:off x="8803481" y="2468404"/>
            <a:ext cx="8981122" cy="53501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23"/>
          <p:cNvGrpSpPr/>
          <p:nvPr/>
        </p:nvGrpSpPr>
        <p:grpSpPr>
          <a:xfrm>
            <a:off x="1028700" y="2432685"/>
            <a:ext cx="6467489" cy="3296337"/>
            <a:chOff x="0" y="-47625"/>
            <a:chExt cx="8623318" cy="4395116"/>
          </a:xfrm>
        </p:grpSpPr>
        <p:sp>
          <p:nvSpPr>
            <p:cNvPr id="407" name="Google Shape;407;p23"/>
            <p:cNvSpPr txBox="1"/>
            <p:nvPr/>
          </p:nvSpPr>
          <p:spPr>
            <a:xfrm>
              <a:off x="0" y="890763"/>
              <a:ext cx="8623318" cy="3456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96571" marR="0" lvl="1" indent="-248284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Char char="•"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average cost of eating is low in eateries that do not provide any in Allahabad, Varanasi, and Ghaziabad.</a:t>
              </a:r>
              <a:endParaRPr/>
            </a:p>
            <a:p>
              <a:pPr marL="496571" marR="0" lvl="1" indent="-248284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Char char="•"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average cost of eating is significantly greater in eateries that provide minimum one service between Table booking and Online delivery in Allahabad, Varanasi, and Ghaziabad.</a:t>
              </a:r>
              <a:endParaRPr/>
            </a:p>
          </p:txBody>
        </p:sp>
        <p:sp>
          <p:nvSpPr>
            <p:cNvPr id="408" name="Google Shape;408;p23"/>
            <p:cNvSpPr txBox="1"/>
            <p:nvPr/>
          </p:nvSpPr>
          <p:spPr>
            <a:xfrm>
              <a:off x="0" y="-47625"/>
              <a:ext cx="8623318" cy="657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Findings</a:t>
              </a:r>
              <a:endParaRPr/>
            </a:p>
          </p:txBody>
        </p:sp>
      </p:grpSp>
      <p:grpSp>
        <p:nvGrpSpPr>
          <p:cNvPr id="409" name="Google Shape;409;p23"/>
          <p:cNvGrpSpPr/>
          <p:nvPr/>
        </p:nvGrpSpPr>
        <p:grpSpPr>
          <a:xfrm>
            <a:off x="1028700" y="6071068"/>
            <a:ext cx="6467489" cy="1782998"/>
            <a:chOff x="0" y="-47625"/>
            <a:chExt cx="8623318" cy="2377330"/>
          </a:xfrm>
        </p:grpSpPr>
        <p:sp>
          <p:nvSpPr>
            <p:cNvPr id="410" name="Google Shape;410;p23"/>
            <p:cNvSpPr txBox="1"/>
            <p:nvPr/>
          </p:nvSpPr>
          <p:spPr>
            <a:xfrm>
              <a:off x="0" y="881238"/>
              <a:ext cx="8623318" cy="1448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74979" marR="0" lvl="1" indent="-237490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99"/>
                <a:buFont typeface="Arial"/>
                <a:buChar char="•"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eatery startup should provide either Table booking or Online delivery service in Allahabad, Varanasi, and Ghaziabad.</a:t>
              </a:r>
              <a:endParaRPr/>
            </a:p>
          </p:txBody>
        </p:sp>
        <p:sp>
          <p:nvSpPr>
            <p:cNvPr id="411" name="Google Shape;411;p23"/>
            <p:cNvSpPr txBox="1"/>
            <p:nvPr/>
          </p:nvSpPr>
          <p:spPr>
            <a:xfrm>
              <a:off x="0" y="-47625"/>
              <a:ext cx="8623318" cy="657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Solution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265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4"/>
          <p:cNvPicPr preferRelativeResize="0"/>
          <p:nvPr/>
        </p:nvPicPr>
        <p:blipFill rotWithShape="1">
          <a:blip r:embed="rId3">
            <a:alphaModFix/>
          </a:blip>
          <a:srcRect b="6"/>
          <a:stretch/>
        </p:blipFill>
        <p:spPr>
          <a:xfrm>
            <a:off x="0" y="2329339"/>
            <a:ext cx="7193280" cy="562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4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 rot="5483771">
            <a:off x="8422194" y="768097"/>
            <a:ext cx="803865" cy="292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4126" y="6392863"/>
            <a:ext cx="1553090" cy="15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4"/>
          <p:cNvPicPr preferRelativeResize="0"/>
          <p:nvPr/>
        </p:nvPicPr>
        <p:blipFill rotWithShape="1">
          <a:blip r:embed="rId6">
            <a:alphaModFix/>
          </a:blip>
          <a:srcRect r="4020"/>
          <a:stretch/>
        </p:blipFill>
        <p:spPr>
          <a:xfrm>
            <a:off x="10459402" y="1661721"/>
            <a:ext cx="6799898" cy="172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73702" y="6518910"/>
            <a:ext cx="6565304" cy="1232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4"/>
          <p:cNvSpPr txBox="1"/>
          <p:nvPr/>
        </p:nvSpPr>
        <p:spPr>
          <a:xfrm>
            <a:off x="9353333" y="2001387"/>
            <a:ext cx="1356277" cy="38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Query</a:t>
            </a:r>
            <a:endParaRPr/>
          </a:p>
        </p:txBody>
      </p:sp>
      <p:sp>
        <p:nvSpPr>
          <p:cNvPr id="422" name="Google Shape;422;p24"/>
          <p:cNvSpPr txBox="1"/>
          <p:nvPr/>
        </p:nvSpPr>
        <p:spPr>
          <a:xfrm>
            <a:off x="1668664" y="4976746"/>
            <a:ext cx="3976774" cy="18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How many eateries offer Online delivery or Table booking service and what are their average consumer votes in Allahabad, Varanasi, and Ghaziabad?</a:t>
            </a:r>
            <a:endParaRPr/>
          </a:p>
        </p:txBody>
      </p:sp>
      <p:sp>
        <p:nvSpPr>
          <p:cNvPr id="423" name="Google Shape;423;p24"/>
          <p:cNvSpPr txBox="1"/>
          <p:nvPr/>
        </p:nvSpPr>
        <p:spPr>
          <a:xfrm>
            <a:off x="7920219" y="6971646"/>
            <a:ext cx="3360904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B8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"/>
          <p:cNvSpPr/>
          <p:nvPr/>
        </p:nvSpPr>
        <p:spPr>
          <a:xfrm>
            <a:off x="8324850" y="0"/>
            <a:ext cx="9938385" cy="10287000"/>
          </a:xfrm>
          <a:prstGeom prst="rect">
            <a:avLst/>
          </a:prstGeom>
          <a:solidFill>
            <a:srgbClr val="3D7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25"/>
          <p:cNvPicPr preferRelativeResize="0"/>
          <p:nvPr/>
        </p:nvPicPr>
        <p:blipFill rotWithShape="1">
          <a:blip r:embed="rId3">
            <a:alphaModFix/>
          </a:blip>
          <a:srcRect b="15"/>
          <a:stretch/>
        </p:blipFill>
        <p:spPr>
          <a:xfrm>
            <a:off x="8803481" y="2416623"/>
            <a:ext cx="8981122" cy="5453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25"/>
          <p:cNvGrpSpPr/>
          <p:nvPr/>
        </p:nvGrpSpPr>
        <p:grpSpPr>
          <a:xfrm>
            <a:off x="1028700" y="2395192"/>
            <a:ext cx="6467489" cy="1733240"/>
            <a:chOff x="0" y="-28575"/>
            <a:chExt cx="8623318" cy="2310987"/>
          </a:xfrm>
        </p:grpSpPr>
        <p:sp>
          <p:nvSpPr>
            <p:cNvPr id="431" name="Google Shape;431;p25"/>
            <p:cNvSpPr txBox="1"/>
            <p:nvPr/>
          </p:nvSpPr>
          <p:spPr>
            <a:xfrm>
              <a:off x="0" y="833945"/>
              <a:ext cx="8623318" cy="1448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74981" marR="0" lvl="1" indent="-23749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Eateries in Ghaziabad offer Table booking and Online delivery services hence the average consumer vote is much higher than in Allahabad and Varanasi.</a:t>
              </a:r>
              <a:endParaRPr/>
            </a:p>
          </p:txBody>
        </p:sp>
        <p:sp>
          <p:nvSpPr>
            <p:cNvPr id="432" name="Google Shape;432;p25"/>
            <p:cNvSpPr txBox="1"/>
            <p:nvPr/>
          </p:nvSpPr>
          <p:spPr>
            <a:xfrm>
              <a:off x="0" y="-28575"/>
              <a:ext cx="8623318" cy="590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Findings</a:t>
              </a:r>
              <a:endParaRPr/>
            </a:p>
          </p:txBody>
        </p:sp>
      </p:grpSp>
      <p:grpSp>
        <p:nvGrpSpPr>
          <p:cNvPr id="433" name="Google Shape;433;p25"/>
          <p:cNvGrpSpPr/>
          <p:nvPr/>
        </p:nvGrpSpPr>
        <p:grpSpPr>
          <a:xfrm>
            <a:off x="1028700" y="5775232"/>
            <a:ext cx="6467489" cy="2095145"/>
            <a:chOff x="0" y="-28575"/>
            <a:chExt cx="8623318" cy="2793527"/>
          </a:xfrm>
        </p:grpSpPr>
        <p:sp>
          <p:nvSpPr>
            <p:cNvPr id="434" name="Google Shape;434;p25"/>
            <p:cNvSpPr txBox="1"/>
            <p:nvPr/>
          </p:nvSpPr>
          <p:spPr>
            <a:xfrm>
              <a:off x="0" y="833945"/>
              <a:ext cx="8623318" cy="1931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74981" marR="0" lvl="1" indent="-23749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eatery startup should provide both services in Allahabad and Varanasi.</a:t>
              </a:r>
              <a:endParaRPr/>
            </a:p>
            <a:p>
              <a:pPr marL="474981" marR="0" lvl="1" indent="-23749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In Ghaziabad, the company can provide either Table booking or Online delivery service.</a:t>
              </a:r>
              <a:endParaRPr/>
            </a:p>
          </p:txBody>
        </p:sp>
        <p:sp>
          <p:nvSpPr>
            <p:cNvPr id="435" name="Google Shape;435;p25"/>
            <p:cNvSpPr txBox="1"/>
            <p:nvPr/>
          </p:nvSpPr>
          <p:spPr>
            <a:xfrm>
              <a:off x="0" y="-28575"/>
              <a:ext cx="8623318" cy="590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Solutions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A343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3256" y="4131419"/>
            <a:ext cx="659115" cy="111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3121" y="4304631"/>
            <a:ext cx="941759" cy="94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41935" y="4046175"/>
            <a:ext cx="1784103" cy="120021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6"/>
          <p:cNvSpPr txBox="1"/>
          <p:nvPr/>
        </p:nvSpPr>
        <p:spPr>
          <a:xfrm>
            <a:off x="3712371" y="1917742"/>
            <a:ext cx="10863257" cy="122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Recommendations</a:t>
            </a:r>
            <a:endParaRPr/>
          </a:p>
        </p:txBody>
      </p:sp>
      <p:sp>
        <p:nvSpPr>
          <p:cNvPr id="448" name="Google Shape;448;p26"/>
          <p:cNvSpPr txBox="1"/>
          <p:nvPr/>
        </p:nvSpPr>
        <p:spPr>
          <a:xfrm>
            <a:off x="1422343" y="5662961"/>
            <a:ext cx="4580058" cy="155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To meet the need for high-quality eateries, the eatery startup should focus on opening in low-competition cities such as Allahabad, Varanasi, and Ghaziabad.</a:t>
            </a:r>
            <a:endParaRPr/>
          </a:p>
        </p:txBody>
      </p:sp>
      <p:sp>
        <p:nvSpPr>
          <p:cNvPr id="449" name="Google Shape;449;p26"/>
          <p:cNvSpPr txBox="1"/>
          <p:nvPr/>
        </p:nvSpPr>
        <p:spPr>
          <a:xfrm>
            <a:off x="6905752" y="5662961"/>
            <a:ext cx="4580058" cy="185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eatery startup should open a budget-friendly outlet in Ghaziabad, and comparably pricey  outlets in Varanasi and Allahabad. The average cost of eating for two should not exceed Rs. 1000.</a:t>
            </a:r>
            <a:endParaRPr/>
          </a:p>
        </p:txBody>
      </p:sp>
      <p:sp>
        <p:nvSpPr>
          <p:cNvPr id="450" name="Google Shape;450;p26"/>
          <p:cNvSpPr txBox="1"/>
          <p:nvPr/>
        </p:nvSpPr>
        <p:spPr>
          <a:xfrm>
            <a:off x="12285600" y="5662961"/>
            <a:ext cx="4580058" cy="155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eatery startup should provide both Table booking and Online delivery services in Allahabad and Varanasi, and a minimum of one service in Ghaziabad.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F2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7"/>
          <p:cNvPicPr preferRelativeResize="0"/>
          <p:nvPr/>
        </p:nvPicPr>
        <p:blipFill rotWithShape="1">
          <a:blip r:embed="rId3">
            <a:alphaModFix/>
          </a:blip>
          <a:srcRect t="38774" r="57764"/>
          <a:stretch/>
        </p:blipFill>
        <p:spPr>
          <a:xfrm>
            <a:off x="13361700" y="-9025"/>
            <a:ext cx="4926298" cy="565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7"/>
          <p:cNvPicPr preferRelativeResize="0"/>
          <p:nvPr/>
        </p:nvPicPr>
        <p:blipFill rotWithShape="1">
          <a:blip r:embed="rId4">
            <a:alphaModFix/>
          </a:blip>
          <a:srcRect b="53684"/>
          <a:stretch/>
        </p:blipFill>
        <p:spPr>
          <a:xfrm rot="-5400000">
            <a:off x="14526076" y="5057549"/>
            <a:ext cx="5659550" cy="190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7"/>
          <p:cNvPicPr preferRelativeResize="0"/>
          <p:nvPr/>
        </p:nvPicPr>
        <p:blipFill rotWithShape="1">
          <a:blip r:embed="rId5">
            <a:alphaModFix/>
          </a:blip>
          <a:srcRect b="52743"/>
          <a:stretch/>
        </p:blipFill>
        <p:spPr>
          <a:xfrm>
            <a:off x="9144000" y="6930448"/>
            <a:ext cx="6525548" cy="33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5189" y="1566492"/>
            <a:ext cx="3325099" cy="361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7"/>
          <p:cNvPicPr preferRelativeResize="0"/>
          <p:nvPr/>
        </p:nvPicPr>
        <p:blipFill rotWithShape="1">
          <a:blip r:embed="rId6">
            <a:alphaModFix/>
          </a:blip>
          <a:srcRect l="41718" b="29602"/>
          <a:stretch/>
        </p:blipFill>
        <p:spPr>
          <a:xfrm>
            <a:off x="0" y="6736650"/>
            <a:ext cx="6119075" cy="3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7"/>
          <p:cNvPicPr preferRelativeResize="0"/>
          <p:nvPr/>
        </p:nvPicPr>
        <p:blipFill rotWithShape="1">
          <a:blip r:embed="rId7">
            <a:alphaModFix/>
          </a:blip>
          <a:srcRect l="50000"/>
          <a:stretch/>
        </p:blipFill>
        <p:spPr>
          <a:xfrm>
            <a:off x="5" y="3337500"/>
            <a:ext cx="1649227" cy="164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409977" y="9258300"/>
            <a:ext cx="724617" cy="81189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7"/>
          <p:cNvSpPr txBox="1"/>
          <p:nvPr/>
        </p:nvSpPr>
        <p:spPr>
          <a:xfrm>
            <a:off x="3153406" y="3198405"/>
            <a:ext cx="11981187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  <a:endParaRPr dirty="0"/>
          </a:p>
        </p:txBody>
      </p:sp>
      <p:pic>
        <p:nvPicPr>
          <p:cNvPr id="463" name="Google Shape;463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85125" y="8188659"/>
            <a:ext cx="756823" cy="76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406777" y="9412600"/>
            <a:ext cx="1104892" cy="75333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7"/>
          <p:cNvSpPr txBox="1"/>
          <p:nvPr/>
        </p:nvSpPr>
        <p:spPr>
          <a:xfrm>
            <a:off x="6119064" y="4979022"/>
            <a:ext cx="7032072" cy="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 b="1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For Watching!</a:t>
            </a:r>
            <a:endParaRPr/>
          </a:p>
        </p:txBody>
      </p:sp>
      <p:pic>
        <p:nvPicPr>
          <p:cNvPr id="466" name="Google Shape;466;p2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385718" y="8571375"/>
            <a:ext cx="780236" cy="8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384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 l="7046" t="1170" r="48705" b="23573"/>
          <a:stretch/>
        </p:blipFill>
        <p:spPr>
          <a:xfrm rot="5400000" flipH="1">
            <a:off x="1558322" y="-1571024"/>
            <a:ext cx="6649652" cy="976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 t="23805" r="65062"/>
          <a:stretch/>
        </p:blipFill>
        <p:spPr>
          <a:xfrm>
            <a:off x="15468513" y="-1"/>
            <a:ext cx="2819488" cy="663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5">
            <a:alphaModFix/>
          </a:blip>
          <a:srcRect l="17323" t="8728" r="2547" b="13500"/>
          <a:stretch/>
        </p:blipFill>
        <p:spPr>
          <a:xfrm>
            <a:off x="8685306" y="5054080"/>
            <a:ext cx="551614" cy="58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 l="17323" t="8728" r="2547" b="13500"/>
          <a:stretch/>
        </p:blipFill>
        <p:spPr>
          <a:xfrm>
            <a:off x="8685306" y="6055900"/>
            <a:ext cx="551614" cy="58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5">
            <a:alphaModFix/>
          </a:blip>
          <a:srcRect l="17323" t="8728" r="2547" b="13500"/>
          <a:stretch/>
        </p:blipFill>
        <p:spPr>
          <a:xfrm>
            <a:off x="8685306" y="7010095"/>
            <a:ext cx="551614" cy="58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5">
            <a:alphaModFix/>
          </a:blip>
          <a:srcRect l="17323" t="8728" r="2547" b="13500"/>
          <a:stretch/>
        </p:blipFill>
        <p:spPr>
          <a:xfrm>
            <a:off x="8685306" y="7965955"/>
            <a:ext cx="551614" cy="58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5">
            <a:alphaModFix/>
          </a:blip>
          <a:srcRect l="17323" t="8728" r="2547" b="13500"/>
          <a:stretch/>
        </p:blipFill>
        <p:spPr>
          <a:xfrm>
            <a:off x="8685306" y="8966940"/>
            <a:ext cx="551614" cy="58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9023" y="3218604"/>
            <a:ext cx="1724110" cy="283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 txBox="1"/>
          <p:nvPr/>
        </p:nvSpPr>
        <p:spPr>
          <a:xfrm>
            <a:off x="556591" y="1028277"/>
            <a:ext cx="7540113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Content</a:t>
            </a:r>
            <a:endParaRPr/>
          </a:p>
        </p:txBody>
      </p:sp>
      <p:grpSp>
        <p:nvGrpSpPr>
          <p:cNvPr id="128" name="Google Shape;128;p2"/>
          <p:cNvGrpSpPr/>
          <p:nvPr/>
        </p:nvGrpSpPr>
        <p:grpSpPr>
          <a:xfrm>
            <a:off x="9474540" y="5176839"/>
            <a:ext cx="8544206" cy="4274391"/>
            <a:chOff x="0" y="-95250"/>
            <a:chExt cx="11392274" cy="5699189"/>
          </a:xfrm>
        </p:grpSpPr>
        <p:sp>
          <p:nvSpPr>
            <p:cNvPr id="129" name="Google Shape;129;p2"/>
            <p:cNvSpPr txBox="1"/>
            <p:nvPr/>
          </p:nvSpPr>
          <p:spPr>
            <a:xfrm>
              <a:off x="0" y="-95250"/>
              <a:ext cx="11392274" cy="623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Introduction &amp; Objective</a:t>
              </a:r>
              <a:endParaRPr/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0" y="1173685"/>
              <a:ext cx="11392274" cy="623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Data Collection</a:t>
              </a:r>
              <a:endParaRPr/>
            </a:p>
          </p:txBody>
        </p:sp>
        <p:sp>
          <p:nvSpPr>
            <p:cNvPr id="131" name="Google Shape;131;p2"/>
            <p:cNvSpPr txBox="1"/>
            <p:nvPr/>
          </p:nvSpPr>
          <p:spPr>
            <a:xfrm>
              <a:off x="0" y="2442619"/>
              <a:ext cx="11392274" cy="623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Data Cleaning with Excel Function and Query</a:t>
              </a:r>
              <a:endParaRPr/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0" y="3711554"/>
              <a:ext cx="11392274" cy="623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Data Analysis with Query and Insights with Visualization</a:t>
              </a:r>
              <a:endParaRPr/>
            </a:p>
          </p:txBody>
        </p:sp>
        <p:sp>
          <p:nvSpPr>
            <p:cNvPr id="133" name="Google Shape;133;p2"/>
            <p:cNvSpPr txBox="1"/>
            <p:nvPr/>
          </p:nvSpPr>
          <p:spPr>
            <a:xfrm>
              <a:off x="0" y="4980489"/>
              <a:ext cx="11392274" cy="623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Recommendations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B29B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2536063"/>
            <a:ext cx="6488180" cy="52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 txBox="1"/>
          <p:nvPr/>
        </p:nvSpPr>
        <p:spPr>
          <a:xfrm>
            <a:off x="10558687" y="3133792"/>
            <a:ext cx="6700613" cy="40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Introduction &amp; </a:t>
            </a:r>
            <a:endParaRPr/>
          </a:p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Objective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54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1028700" y="2268297"/>
            <a:ext cx="14089277" cy="699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case study consists of 3 datasets. The analysis is done on the Zomato dataset which includes customer ratings about  9000+ eateries all over the world. The other two datasets are used for data cleaning.</a:t>
            </a:r>
            <a:endParaRPr/>
          </a:p>
          <a:p>
            <a:pPr marL="0" marR="0" lvl="0" indent="0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There are 7 questions that have been created for the analysis. The first 2 help to decide the location, the next 3 help to choose the price range, and the last 2 help to choose the services for the eatery startup.</a:t>
            </a:r>
            <a:endParaRPr/>
          </a:p>
          <a:p>
            <a:pPr marL="0" marR="0" lvl="0" indent="0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99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columns that are used from the Zomato dataset for the analysis are:</a:t>
            </a:r>
            <a:endParaRPr/>
          </a:p>
          <a:p>
            <a:pPr marL="539748" marR="0" lvl="1" indent="-269873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Restaurant ID</a:t>
            </a:r>
            <a:endParaRPr/>
          </a:p>
          <a:p>
            <a:pPr marL="539748" marR="0" lvl="1" indent="-269873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City</a:t>
            </a:r>
            <a:endParaRPr/>
          </a:p>
          <a:p>
            <a:pPr marL="539748" marR="0" lvl="1" indent="-269873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Average cost for two</a:t>
            </a:r>
            <a:endParaRPr/>
          </a:p>
          <a:p>
            <a:pPr marL="539748" marR="0" lvl="1" indent="-269873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Price range</a:t>
            </a:r>
            <a:endParaRPr/>
          </a:p>
          <a:p>
            <a:pPr marL="539748" marR="0" lvl="1" indent="-269873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Has table booking</a:t>
            </a:r>
            <a:endParaRPr/>
          </a:p>
          <a:p>
            <a:pPr marL="539748" marR="0" lvl="1" indent="-269873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Has online delivery</a:t>
            </a:r>
            <a:endParaRPr/>
          </a:p>
          <a:p>
            <a:pPr marL="539748" marR="0" lvl="1" indent="-269873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Aggregate rating</a:t>
            </a:r>
            <a:endParaRPr/>
          </a:p>
          <a:p>
            <a:pPr marL="539748" marR="0" lvl="1" indent="-269873" algn="l" rtl="0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Votes</a:t>
            </a:r>
            <a:endParaRPr/>
          </a:p>
        </p:txBody>
      </p:sp>
      <p:pic>
        <p:nvPicPr>
          <p:cNvPr id="153" name="Google Shape;15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99514" y="5718289"/>
            <a:ext cx="3659786" cy="354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1028700" y="1019175"/>
            <a:ext cx="14084886" cy="85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Case Study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8384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>
            <a:off x="7909698" y="6848610"/>
            <a:ext cx="7010400" cy="2059618"/>
            <a:chOff x="0" y="28575"/>
            <a:chExt cx="9347200" cy="2746157"/>
          </a:xfrm>
        </p:grpSpPr>
        <p:sp>
          <p:nvSpPr>
            <p:cNvPr id="160" name="Google Shape;160;p5"/>
            <p:cNvSpPr txBox="1"/>
            <p:nvPr/>
          </p:nvSpPr>
          <p:spPr>
            <a:xfrm>
              <a:off x="0" y="28575"/>
              <a:ext cx="9347200" cy="692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Solution</a:t>
              </a:r>
              <a:endParaRPr/>
            </a:p>
          </p:txBody>
        </p:sp>
        <p:sp>
          <p:nvSpPr>
            <p:cNvPr id="161" name="Google Shape;161;p5"/>
            <p:cNvSpPr txBox="1"/>
            <p:nvPr/>
          </p:nvSpPr>
          <p:spPr>
            <a:xfrm>
              <a:off x="0" y="1122642"/>
              <a:ext cx="9347200" cy="1652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18163" marR="0" lvl="1" indent="-259082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To analyze and determine the ideal Cities, Price range, and Services for an eatery startup providing North Indian food in India's central region.</a:t>
              </a:r>
              <a:endParaRPr/>
            </a:p>
          </p:txBody>
        </p:sp>
      </p:grp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774928">
            <a:off x="10096241" y="1422685"/>
            <a:ext cx="5729785" cy="5729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42956" y="1575413"/>
            <a:ext cx="4799785" cy="4186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5"/>
          <p:cNvGrpSpPr/>
          <p:nvPr/>
        </p:nvGrpSpPr>
        <p:grpSpPr>
          <a:xfrm>
            <a:off x="1028700" y="3444923"/>
            <a:ext cx="7010400" cy="2897728"/>
            <a:chOff x="0" y="28575"/>
            <a:chExt cx="9347200" cy="3863637"/>
          </a:xfrm>
        </p:grpSpPr>
        <p:sp>
          <p:nvSpPr>
            <p:cNvPr id="165" name="Google Shape;165;p5"/>
            <p:cNvSpPr txBox="1"/>
            <p:nvPr/>
          </p:nvSpPr>
          <p:spPr>
            <a:xfrm>
              <a:off x="0" y="28575"/>
              <a:ext cx="9347200" cy="692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Problem</a:t>
              </a: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0" y="1122642"/>
              <a:ext cx="9347200" cy="2769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18163" marR="0" lvl="1" indent="-259082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High competition in cities of India's Central Region among existing eateries serving North Indian cuisine.</a:t>
              </a:r>
              <a:endParaRPr/>
            </a:p>
            <a:p>
              <a:pPr marL="518163" marR="0" lvl="1" indent="-259082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Different price range in different cities.</a:t>
              </a:r>
              <a:endParaRPr/>
            </a:p>
            <a:p>
              <a:pPr marL="518163" marR="0" lvl="1" indent="-259082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Deciding to provide table reservations or online delivery services city-wise.</a:t>
              </a:r>
              <a:endParaRPr/>
            </a:p>
          </p:txBody>
        </p:sp>
      </p:grpSp>
      <p:sp>
        <p:nvSpPr>
          <p:cNvPr id="167" name="Google Shape;167;p5"/>
          <p:cNvSpPr txBox="1"/>
          <p:nvPr/>
        </p:nvSpPr>
        <p:spPr>
          <a:xfrm>
            <a:off x="1028700" y="914400"/>
            <a:ext cx="2889175" cy="96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Objective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873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2660232"/>
            <a:ext cx="6169610" cy="496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4668" y="3341316"/>
            <a:ext cx="2177674" cy="2510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 txBox="1"/>
          <p:nvPr/>
        </p:nvSpPr>
        <p:spPr>
          <a:xfrm>
            <a:off x="9829801" y="4293257"/>
            <a:ext cx="7429500" cy="151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Data Collection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B87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067" y="3093063"/>
            <a:ext cx="575862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4">
            <a:alphaModFix/>
          </a:blip>
          <a:srcRect l="2129" t="393" r="4546" b="708"/>
          <a:stretch/>
        </p:blipFill>
        <p:spPr>
          <a:xfrm>
            <a:off x="1489796" y="3453219"/>
            <a:ext cx="4358778" cy="24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5">
            <a:alphaModFix/>
          </a:blip>
          <a:srcRect t="4500" b="8106"/>
          <a:stretch/>
        </p:blipFill>
        <p:spPr>
          <a:xfrm>
            <a:off x="4940862" y="3843013"/>
            <a:ext cx="769377" cy="37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6">
            <a:alphaModFix/>
          </a:blip>
          <a:srcRect l="30449" t="33316" r="54777" b="33357"/>
          <a:stretch/>
        </p:blipFill>
        <p:spPr>
          <a:xfrm>
            <a:off x="1489796" y="5765371"/>
            <a:ext cx="4358778" cy="17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98926" y="3155904"/>
            <a:ext cx="664720" cy="65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98926" y="4780363"/>
            <a:ext cx="664720" cy="65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98926" y="6186708"/>
            <a:ext cx="664720" cy="658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"/>
          <p:cNvSpPr txBox="1"/>
          <p:nvPr/>
        </p:nvSpPr>
        <p:spPr>
          <a:xfrm>
            <a:off x="9144000" y="3117804"/>
            <a:ext cx="4535862" cy="41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project consist of 3 datasets:</a:t>
            </a:r>
            <a:endParaRPr/>
          </a:p>
        </p:txBody>
      </p:sp>
      <p:sp>
        <p:nvSpPr>
          <p:cNvPr id="195" name="Google Shape;195;p7"/>
          <p:cNvSpPr txBox="1"/>
          <p:nvPr/>
        </p:nvSpPr>
        <p:spPr>
          <a:xfrm>
            <a:off x="13435314" y="3117804"/>
            <a:ext cx="4846544" cy="123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8" marR="0" lvl="1" indent="-269873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Zomato_dataset</a:t>
            </a:r>
            <a:endParaRPr/>
          </a:p>
          <a:p>
            <a:pPr marL="539748" marR="0" lvl="1" indent="-269873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1" i="0" u="sng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Country_code</a:t>
            </a:r>
            <a:r>
              <a:rPr lang="en-US" sz="24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name</a:t>
            </a:r>
            <a:endParaRPr/>
          </a:p>
          <a:p>
            <a:pPr marL="539748" marR="0" lvl="1" indent="-269873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1" i="0" u="sng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City_region</a:t>
            </a:r>
            <a:endParaRPr/>
          </a:p>
        </p:txBody>
      </p:sp>
      <p:sp>
        <p:nvSpPr>
          <p:cNvPr id="196" name="Google Shape;196;p7"/>
          <p:cNvSpPr txBox="1"/>
          <p:nvPr/>
        </p:nvSpPr>
        <p:spPr>
          <a:xfrm>
            <a:off x="9144000" y="4742263"/>
            <a:ext cx="8115300" cy="825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analysis is done on Zomato_dataset with the help of Country_codename and City_region.</a:t>
            </a:r>
            <a:endParaRPr/>
          </a:p>
        </p:txBody>
      </p:sp>
      <p:sp>
        <p:nvSpPr>
          <p:cNvPr id="197" name="Google Shape;197;p7"/>
          <p:cNvSpPr txBox="1"/>
          <p:nvPr/>
        </p:nvSpPr>
        <p:spPr>
          <a:xfrm>
            <a:off x="9144000" y="6148608"/>
            <a:ext cx="8115300" cy="123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Zomato_dataset and Country_codename files were collected from Kaggle. City_region file was made for data cleaning purpose.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6466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1109902"/>
            <a:ext cx="8115300" cy="550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6784091"/>
            <a:ext cx="7581757" cy="96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0" y="8367760"/>
            <a:ext cx="6837738" cy="101132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/>
          <p:nvPr/>
        </p:nvSpPr>
        <p:spPr>
          <a:xfrm>
            <a:off x="3243810" y="1207523"/>
            <a:ext cx="4884490" cy="1114257"/>
          </a:xfrm>
          <a:custGeom>
            <a:avLst/>
            <a:gdLst/>
            <a:ahLst/>
            <a:cxnLst/>
            <a:rect l="l" t="t" r="r" b="b"/>
            <a:pathLst>
              <a:path w="7563619" h="1725424" extrusionOk="0">
                <a:moveTo>
                  <a:pt x="7439159" y="1725424"/>
                </a:moveTo>
                <a:lnTo>
                  <a:pt x="124460" y="1725424"/>
                </a:lnTo>
                <a:cubicBezTo>
                  <a:pt x="55880" y="1725424"/>
                  <a:pt x="0" y="1669543"/>
                  <a:pt x="0" y="160096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7439159" y="0"/>
                </a:lnTo>
                <a:cubicBezTo>
                  <a:pt x="7507739" y="0"/>
                  <a:pt x="7563619" y="55880"/>
                  <a:pt x="7563619" y="124460"/>
                </a:cubicBezTo>
                <a:lnTo>
                  <a:pt x="7563619" y="1600964"/>
                </a:lnTo>
                <a:cubicBezTo>
                  <a:pt x="7563619" y="1669544"/>
                  <a:pt x="7507739" y="1725424"/>
                  <a:pt x="7439159" y="1725424"/>
                </a:cubicBezTo>
                <a:close/>
              </a:path>
            </a:pathLst>
          </a:custGeom>
          <a:solidFill>
            <a:srgbClr val="EA92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>
            <a:off x="964861" y="1207523"/>
            <a:ext cx="837965" cy="841721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A92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>
            <a:off x="3361690" y="6934909"/>
            <a:ext cx="4884490" cy="809442"/>
          </a:xfrm>
          <a:custGeom>
            <a:avLst/>
            <a:gdLst/>
            <a:ahLst/>
            <a:cxnLst/>
            <a:rect l="l" t="t" r="r" b="b"/>
            <a:pathLst>
              <a:path w="7563619" h="1253419" extrusionOk="0">
                <a:moveTo>
                  <a:pt x="7439159" y="1253419"/>
                </a:moveTo>
                <a:lnTo>
                  <a:pt x="124460" y="1253419"/>
                </a:lnTo>
                <a:cubicBezTo>
                  <a:pt x="55880" y="1253419"/>
                  <a:pt x="0" y="1197539"/>
                  <a:pt x="0" y="112895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7439159" y="0"/>
                </a:lnTo>
                <a:cubicBezTo>
                  <a:pt x="7507739" y="0"/>
                  <a:pt x="7563619" y="55880"/>
                  <a:pt x="7563619" y="124460"/>
                </a:cubicBezTo>
                <a:lnTo>
                  <a:pt x="7563619" y="1128959"/>
                </a:lnTo>
                <a:cubicBezTo>
                  <a:pt x="7563619" y="1197539"/>
                  <a:pt x="7507739" y="1253419"/>
                  <a:pt x="7439159" y="1253419"/>
                </a:cubicBezTo>
                <a:close/>
              </a:path>
            </a:pathLst>
          </a:custGeom>
          <a:solidFill>
            <a:srgbClr val="EA92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>
            <a:off x="1030578" y="6784091"/>
            <a:ext cx="837965" cy="841721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A92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>
            <a:off x="3369999" y="8520168"/>
            <a:ext cx="4884490" cy="809442"/>
          </a:xfrm>
          <a:custGeom>
            <a:avLst/>
            <a:gdLst/>
            <a:ahLst/>
            <a:cxnLst/>
            <a:rect l="l" t="t" r="r" b="b"/>
            <a:pathLst>
              <a:path w="7563619" h="1253419" extrusionOk="0">
                <a:moveTo>
                  <a:pt x="7439159" y="1253419"/>
                </a:moveTo>
                <a:lnTo>
                  <a:pt x="124460" y="1253419"/>
                </a:lnTo>
                <a:cubicBezTo>
                  <a:pt x="55880" y="1253419"/>
                  <a:pt x="0" y="1197539"/>
                  <a:pt x="0" y="112895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7439159" y="0"/>
                </a:lnTo>
                <a:cubicBezTo>
                  <a:pt x="7507739" y="0"/>
                  <a:pt x="7563619" y="55880"/>
                  <a:pt x="7563619" y="124460"/>
                </a:cubicBezTo>
                <a:lnTo>
                  <a:pt x="7563619" y="1128959"/>
                </a:lnTo>
                <a:cubicBezTo>
                  <a:pt x="7563619" y="1197539"/>
                  <a:pt x="7507739" y="1253419"/>
                  <a:pt x="7439159" y="1253419"/>
                </a:cubicBezTo>
                <a:close/>
              </a:path>
            </a:pathLst>
          </a:custGeom>
          <a:solidFill>
            <a:srgbClr val="EA92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>
            <a:off x="1030578" y="8367760"/>
            <a:ext cx="837965" cy="841721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A92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 txBox="1"/>
          <p:nvPr/>
        </p:nvSpPr>
        <p:spPr>
          <a:xfrm>
            <a:off x="3487878" y="1344962"/>
            <a:ext cx="4379736" cy="782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Zomato_dataset has 9551 rows and 21 columns. </a:t>
            </a:r>
            <a:endParaRPr/>
          </a:p>
        </p:txBody>
      </p:sp>
      <p:sp>
        <p:nvSpPr>
          <p:cNvPr id="216" name="Google Shape;216;p8"/>
          <p:cNvSpPr txBox="1"/>
          <p:nvPr/>
        </p:nvSpPr>
        <p:spPr>
          <a:xfrm>
            <a:off x="1013734" y="1334741"/>
            <a:ext cx="790970" cy="48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3487878" y="6919940"/>
            <a:ext cx="4632113" cy="78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Country_codename has 15 rows and 2 columns</a:t>
            </a:r>
            <a:endParaRPr/>
          </a:p>
        </p:txBody>
      </p:sp>
      <p:sp>
        <p:nvSpPr>
          <p:cNvPr id="218" name="Google Shape;218;p8"/>
          <p:cNvSpPr txBox="1"/>
          <p:nvPr/>
        </p:nvSpPr>
        <p:spPr>
          <a:xfrm>
            <a:off x="1054076" y="6970579"/>
            <a:ext cx="790970" cy="48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2</a:t>
            </a:r>
            <a:endParaRPr/>
          </a:p>
        </p:txBody>
      </p:sp>
      <p:sp>
        <p:nvSpPr>
          <p:cNvPr id="219" name="Google Shape;219;p8"/>
          <p:cNvSpPr txBox="1"/>
          <p:nvPr/>
        </p:nvSpPr>
        <p:spPr>
          <a:xfrm>
            <a:off x="3487878" y="8490004"/>
            <a:ext cx="4497615" cy="117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City_region has 43 rows and 2 columns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1054076" y="8579778"/>
            <a:ext cx="790970" cy="48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7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1674</Words>
  <Application>Microsoft Office PowerPoint</Application>
  <PresentationFormat>Custom</PresentationFormat>
  <Paragraphs>195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Garamond</vt:lpstr>
      <vt:lpstr>DM Serif Display</vt:lpstr>
      <vt:lpstr>Arial</vt:lpstr>
      <vt:lpstr>Office Theme</vt:lpstr>
      <vt:lpstr>SQL Research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Manali Debnath</cp:lastModifiedBy>
  <cp:revision>13</cp:revision>
  <dcterms:created xsi:type="dcterms:W3CDTF">2006-08-16T00:00:00Z</dcterms:created>
  <dcterms:modified xsi:type="dcterms:W3CDTF">2023-04-15T07:31:41Z</dcterms:modified>
</cp:coreProperties>
</file>